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87" r:id="rId4"/>
    <p:sldId id="266" r:id="rId5"/>
    <p:sldId id="267" r:id="rId6"/>
    <p:sldId id="271" r:id="rId7"/>
    <p:sldId id="288" r:id="rId8"/>
    <p:sldId id="272" r:id="rId9"/>
    <p:sldId id="268" r:id="rId10"/>
    <p:sldId id="269" r:id="rId11"/>
    <p:sldId id="270" r:id="rId12"/>
    <p:sldId id="289" r:id="rId13"/>
    <p:sldId id="273" r:id="rId14"/>
    <p:sldId id="274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21"/>
    <p:restoredTop sz="94705"/>
  </p:normalViewPr>
  <p:slideViewPr>
    <p:cSldViewPr snapToGrid="0" snapToObjects="1">
      <p:cViewPr varScale="1">
        <p:scale>
          <a:sx n="89" d="100"/>
          <a:sy n="89" d="100"/>
        </p:scale>
        <p:origin x="21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jpg>
</file>

<file path=ppt/media/image23.jpg>
</file>

<file path=ppt/media/image24.jpg>
</file>

<file path=ppt/media/image25.jpg>
</file>

<file path=ppt/media/image26.jp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png>
</file>

<file path=ppt/media/media1.wma>
</file>

<file path=ppt/media/media2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DC00625-9984-014B-B9BA-94F1095EA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CBF3A35-34E4-2947-B8B9-971C8E99DF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3B90707-E041-1149-9E49-732E728AD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3C9E373-F27A-7F4D-BCAA-A51412C3D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4BC6FB6-E974-284E-807C-7FB870D94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21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DE81F3-E1B6-3045-9CBA-1DAA8197A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E5A4548-3AF9-9040-8197-53B1C325A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6EC9510-76EF-7A42-A898-4905C93A8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CE658FA-D50B-FA49-9A20-170BD7A83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C60DF9C-C5C9-6845-BFD9-A5BFF138A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351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4815D640-A9C0-484D-85D4-F84D9ED8CC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912FB25-9CAB-E04B-845E-275461229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245E54D-F5CB-E54D-A7A2-30E8D781D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45DE9CA-1525-5340-B3D4-A2C49EDC3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D857DA8-A731-F744-8216-6A961ECB1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800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9B4B5F5-0A64-6648-8FE1-A948FE70B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E9317C7-53B1-0D4B-B934-77BA3C067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7284CC6-F175-8448-B886-9F10D0034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4ACEED8-8F6E-DF40-8725-BA0F455B9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472F73C-345E-8044-BBD6-B1C3CBD76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6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96E9846-E743-1547-B1A6-EEBCFDD53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87649B5-8400-2046-92C0-F0309EA6DA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0F43613-FC92-BC43-A3CC-474044EC2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EAEA761-0E1A-DC40-814A-5A09F338E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774A0F-107D-C848-9549-CDEC3FF97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10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66DE077-E468-E848-B27D-68F2A11BD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4AC708D-0050-854E-A1D6-E5BF7B823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946ACCA-5F34-6640-9850-3D9A89A784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64CBD7D-B298-9841-B39A-ADF24D449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33C89AA-7BFD-2243-BD84-287B793BF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6B013F9-AC84-B04E-8F60-B50642B5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245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931263-4ECE-6249-98B9-7BA4B802A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6D2CAAE-0E79-6B4E-9D51-96F4688E8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BADFB6D-7E83-A24C-91BF-07C6482DCA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993A20C-6C32-DD4D-BD56-C0D5819ABB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6CC52A4-19CF-B844-8FAA-32DA5B788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C80DB56-817C-9848-BF44-5A2D6C387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BAA2171-19CF-8B4E-9E61-D88E643F1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17072912-5DA6-1247-9016-52BA6D51E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87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96132CF-4F69-4E4D-BBB0-B134EEBC9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CF49497-A6D7-394A-B491-B389C84E7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06C4275-0684-9544-99B7-CC5821E67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1C57E9-BAD8-C641-B51C-F87163A95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02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DCC2D250-4414-2140-BA84-0E9B74986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F29A886-5369-7448-9F8C-265CB2B83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8056DFC-57B1-6744-8308-79B0A2355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852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004794-6078-0042-9769-FA55396E6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7955921-5B89-0442-AC11-9D5167844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4B44086-FA4E-274F-8716-ADDD0A1ED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BCC40CE-1772-BB48-8B22-D21B0C9B4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1708006-06B6-CC49-AADA-E11620D1E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63BEF96-6F09-C943-9559-165A0CB7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73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6AE1021-4FB6-BA45-9B86-6738BBA49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EE0F72F8-CF33-764D-B884-46F33B62AB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376CE24-C356-514A-BC52-263D74C80A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02FA43B-23D4-304D-A039-C593F9554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5A88958-2B97-494B-B173-7CD106F7E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E8076EF-8262-6142-9D68-DE9FFFB7B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01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FA1F1EB6-B1ED-244C-9A79-BEEF9486B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1B921A5-C210-2342-8D35-829C903AA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CDDAD4B-D66A-1240-B266-740464CD5D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77CDB-E85E-B648-9DF5-D002A5848EEE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8D88D0C-AB49-384E-9471-7503BB60E7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0F092BD-F1F3-3741-BEBB-A6EEAC47B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00837-C4ED-A846-8242-13CB5832D3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252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tiff"/><Relationship Id="rId5" Type="http://schemas.openxmlformats.org/officeDocument/2006/relationships/image" Target="../media/image1.jpe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9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tiff"/><Relationship Id="rId5" Type="http://schemas.openxmlformats.org/officeDocument/2006/relationships/image" Target="../media/image1.jpe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tiff"/><Relationship Id="rId5" Type="http://schemas.openxmlformats.org/officeDocument/2006/relationships/image" Target="../media/image1.jpe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jpg"/><Relationship Id="rId5" Type="http://schemas.openxmlformats.org/officeDocument/2006/relationships/image" Target="../media/image1.jpe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openxmlformats.org/officeDocument/2006/relationships/image" Target="../media/image3.png"/><Relationship Id="rId7" Type="http://schemas.openxmlformats.org/officeDocument/2006/relationships/image" Target="../media/image2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jpg"/><Relationship Id="rId5" Type="http://schemas.openxmlformats.org/officeDocument/2006/relationships/image" Target="../media/image1.jpeg"/><Relationship Id="rId4" Type="http://schemas.openxmlformats.org/officeDocument/2006/relationships/image" Target="../media/image6.png"/><Relationship Id="rId9" Type="http://schemas.openxmlformats.org/officeDocument/2006/relationships/image" Target="../media/image26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1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6.png"/><Relationship Id="rId11" Type="http://schemas.openxmlformats.org/officeDocument/2006/relationships/image" Target="../media/image12.png"/><Relationship Id="rId5" Type="http://schemas.openxmlformats.org/officeDocument/2006/relationships/image" Target="../media/image3.png"/><Relationship Id="rId10" Type="http://schemas.openxmlformats.org/officeDocument/2006/relationships/image" Target="../media/image11.jpg"/><Relationship Id="rId4" Type="http://schemas.openxmlformats.org/officeDocument/2006/relationships/image" Target="../media/image2.png"/><Relationship Id="rId9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.jpe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tiff"/><Relationship Id="rId5" Type="http://schemas.openxmlformats.org/officeDocument/2006/relationships/image" Target="../media/image1.jpe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image">
            <a:extLst>
              <a:ext uri="{FF2B5EF4-FFF2-40B4-BE49-F238E27FC236}">
                <a16:creationId xmlns:a16="http://schemas.microsoft.com/office/drawing/2014/main" xmlns="" id="{CBC719E3-9077-43FA-AC10-C7F95A2FFD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9025" cy="6857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4B1FB32D-BA1B-4A35-9225-19FB5217A5F8}"/>
              </a:ext>
            </a:extLst>
          </p:cNvPr>
          <p:cNvSpPr/>
          <p:nvPr/>
        </p:nvSpPr>
        <p:spPr>
          <a:xfrm>
            <a:off x="985421" y="275208"/>
            <a:ext cx="10218198" cy="6338657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36B3D20D-5140-421C-A38D-FE96B0FBAD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7361" y="493585"/>
            <a:ext cx="2024111" cy="1289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E9C0801D-F1E1-43E8-9C78-181AC25E1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9036" y="476559"/>
            <a:ext cx="2024111" cy="1289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7CB1C7A5-0CF5-4563-B799-0D4AD7315B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362" y="2015906"/>
            <a:ext cx="3944440" cy="177829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602FCC48-D50C-4243-9EBE-97444EC9C5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666" y="2014400"/>
            <a:ext cx="5717972" cy="17782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A8F6F5F9-249C-42DC-A102-4E0696B93F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362" y="3907397"/>
            <a:ext cx="3944440" cy="177829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382590BF-EA89-4FED-A690-17ABC1C41F79}"/>
              </a:ext>
            </a:extLst>
          </p:cNvPr>
          <p:cNvSpPr/>
          <p:nvPr/>
        </p:nvSpPr>
        <p:spPr>
          <a:xfrm>
            <a:off x="1207362" y="5798888"/>
            <a:ext cx="3944439" cy="593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Bùi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Thị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Thanh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endParaRPr 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5A97E628-B9B3-4FB7-A195-C7E3507CB94B}"/>
              </a:ext>
            </a:extLst>
          </p:cNvPr>
          <p:cNvSpPr/>
          <p:nvPr/>
        </p:nvSpPr>
        <p:spPr>
          <a:xfrm>
            <a:off x="5265175" y="3907397"/>
            <a:ext cx="5717972" cy="24845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0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第</a:t>
            </a:r>
            <a:r>
              <a:rPr lang="en-US" altLang="ja-JP" sz="5000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1</a:t>
            </a:r>
            <a:r>
              <a:rPr lang="ja-JP" altLang="en-US" sz="5000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課</a:t>
            </a:r>
            <a:endParaRPr lang="en-US" sz="5000" dirty="0">
              <a:solidFill>
                <a:schemeClr val="tx1"/>
              </a:solidFill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algn="ctr"/>
            <a:r>
              <a:rPr lang="ja-JP" altLang="en-US" sz="85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新しい</a:t>
            </a:r>
            <a:r>
              <a:rPr lang="ja-JP" altLang="en-US" sz="85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一歩</a:t>
            </a:r>
            <a:endParaRPr lang="en-US" sz="85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6" name="Picture 8" descr="Home Page - FPTU HCM">
            <a:extLst>
              <a:ext uri="{FF2B5EF4-FFF2-40B4-BE49-F238E27FC236}">
                <a16:creationId xmlns:a16="http://schemas.microsoft.com/office/drawing/2014/main" xmlns="" id="{BAB2A5EC-44C8-4918-99E2-04E7044409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6" b="12960"/>
          <a:stretch/>
        </p:blipFill>
        <p:spPr bwMode="auto">
          <a:xfrm>
            <a:off x="3339424" y="539021"/>
            <a:ext cx="5511659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69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練習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6E2EECFC-3691-5B4F-941E-4351B880AB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111771" y="1843498"/>
            <a:ext cx="2642580" cy="20604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42588A0C-3DCC-E542-9280-5DAE48DDAC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33476" y="3230407"/>
            <a:ext cx="3485574" cy="364650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1280DD2-DED9-224B-965C-BF324E8B08E4}"/>
              </a:ext>
            </a:extLst>
          </p:cNvPr>
          <p:cNvSpPr/>
          <p:nvPr/>
        </p:nvSpPr>
        <p:spPr>
          <a:xfrm>
            <a:off x="2895600" y="1913815"/>
            <a:ext cx="9184629" cy="10096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15000"/>
              </a:lnSpc>
            </a:pPr>
            <a:r>
              <a:rPr lang="vi-VN" sz="24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5. Trước đây, tôi ghét món Sashimi nhưng bây giờ đã có thể ăn được.</a:t>
            </a:r>
            <a:endParaRPr lang="en-US" sz="2400" dirty="0"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</a:pP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前は刺身が嫌いでしたが、今は食べられるようになりました</a:t>
            </a:r>
            <a:r>
              <a:rPr lang="ja-JP" altLang="en-US" sz="240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。</a:t>
            </a:r>
            <a:endParaRPr lang="en-US" sz="2400" dirty="0"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74F64D9-E945-3842-9232-076D982843D6}"/>
              </a:ext>
            </a:extLst>
          </p:cNvPr>
          <p:cNvSpPr/>
          <p:nvPr/>
        </p:nvSpPr>
        <p:spPr>
          <a:xfrm>
            <a:off x="-323126" y="4210953"/>
            <a:ext cx="9184628" cy="1145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fontAlgn="base">
              <a:lnSpc>
                <a:spcPct val="150000"/>
              </a:lnSpc>
            </a:pPr>
            <a:r>
              <a:rPr lang="vi-VN" sz="24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6. Từ sau khi đến Nhật, tôi có thể tự mình làm hết các công việc.</a:t>
            </a:r>
            <a:endParaRPr lang="en-US" sz="2400" dirty="0"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indent="457200" fontAlgn="base">
              <a:lnSpc>
                <a:spcPct val="150000"/>
              </a:lnSpc>
            </a:pP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日本へ来てから、何でも自分でできるようになりました。</a:t>
            </a:r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22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b="1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練習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algn="ctr"/>
            <a:endParaRPr lang="en-US" sz="6000" b="1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E776A50-11AE-8245-87A3-62DD693EE5AA}"/>
              </a:ext>
            </a:extLst>
          </p:cNvPr>
          <p:cNvSpPr txBox="1"/>
          <p:nvPr/>
        </p:nvSpPr>
        <p:spPr>
          <a:xfrm>
            <a:off x="2921314" y="5042632"/>
            <a:ext cx="118202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457200" fontAlgn="base">
              <a:lnSpc>
                <a:spcPct val="150000"/>
              </a:lnSpc>
            </a:pPr>
            <a:r>
              <a:rPr lang="vi-VN" altLang="en-US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4. Tôi mong muốn có thể tự mình mặc được Kimono.</a:t>
            </a:r>
          </a:p>
          <a:p>
            <a:pPr lvl="0" indent="457200" fontAlgn="base">
              <a:lnSpc>
                <a:spcPct val="150000"/>
              </a:lnSpc>
            </a:pPr>
            <a:r>
              <a:rPr lang="vi-VN" altLang="en-US" sz="2400" dirty="0">
                <a:ea typeface="Yu Mincho" panose="02020400000000000000" pitchFamily="18" charset="-128"/>
                <a:cs typeface="Times New Roman" panose="02020603050405020304" pitchFamily="18" charset="0"/>
              </a:rPr>
              <a:t>自分で浴衣(ゆかた)が着られるようになりたいです。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93431767-3F97-0744-90B7-219F15294B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191" y="4199664"/>
            <a:ext cx="2697123" cy="24978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25239FF-2A60-E24F-A858-3A6F1D88F9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3844" y="1728839"/>
            <a:ext cx="3270824" cy="322854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C2DE9EC4-DF72-AE48-8544-934AD6928F5F}"/>
              </a:ext>
            </a:extLst>
          </p:cNvPr>
          <p:cNvSpPr/>
          <p:nvPr/>
        </p:nvSpPr>
        <p:spPr>
          <a:xfrm>
            <a:off x="52235" y="1870795"/>
            <a:ext cx="8779223" cy="1234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457200" fontAlgn="base">
              <a:lnSpc>
                <a:spcPct val="150000"/>
              </a:lnSpc>
            </a:pPr>
            <a:r>
              <a:rPr lang="vi-VN" altLang="en-US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3. Tôi mong muốn sớm có thể đọc báo tiếng Nhật.</a:t>
            </a:r>
          </a:p>
          <a:p>
            <a:pPr indent="457200" fontAlgn="base">
              <a:lnSpc>
                <a:spcPct val="150000"/>
              </a:lnSpc>
            </a:pPr>
            <a:r>
              <a:rPr lang="vi-VN" altLang="en-US" sz="2400" dirty="0">
                <a:ea typeface="Yu Mincho" panose="02020400000000000000" pitchFamily="18" charset="-128"/>
                <a:cs typeface="Times New Roman" panose="02020603050405020304" pitchFamily="18" charset="0"/>
              </a:rPr>
              <a:t>早く日本語の新聞が読めるようになりたいです。</a:t>
            </a:r>
          </a:p>
        </p:txBody>
      </p:sp>
    </p:spTree>
    <p:extLst>
      <p:ext uri="{BB962C8B-B14F-4D97-AF65-F5344CB8AC3E}">
        <p14:creationId xmlns:p14="http://schemas.microsoft.com/office/powerpoint/2010/main" val="1735893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b="1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algn="ctr"/>
            <a:r>
              <a:rPr lang="ja-JP" altLang="en-US" sz="6000" b="1" cap="none" spc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練習</a:t>
            </a:r>
            <a:endParaRPr lang="en-US" sz="6000" b="1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algn="ctr"/>
            <a:endParaRPr lang="en-US" sz="6000" b="1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E776A50-11AE-8245-87A3-62DD693EE5AA}"/>
              </a:ext>
            </a:extLst>
          </p:cNvPr>
          <p:cNvSpPr txBox="1"/>
          <p:nvPr/>
        </p:nvSpPr>
        <p:spPr>
          <a:xfrm>
            <a:off x="5114450" y="5127877"/>
            <a:ext cx="66946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457200" fontAlgn="base">
              <a:lnSpc>
                <a:spcPct val="150000"/>
              </a:lnSpc>
            </a:pPr>
            <a:r>
              <a:rPr lang="vi-VN" altLang="en-US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6. Tôi đã có thể nhảy điệu Tango.</a:t>
            </a:r>
          </a:p>
          <a:p>
            <a:pPr lvl="0" indent="457200" fontAlgn="base">
              <a:lnSpc>
                <a:spcPct val="150000"/>
              </a:lnSpc>
            </a:pPr>
            <a:r>
              <a:rPr lang="ja-JP" altLang="en-US" sz="2400">
                <a:ea typeface="Yu Mincho" panose="02020400000000000000" pitchFamily="18" charset="-128"/>
                <a:cs typeface="Times New Roman" panose="02020603050405020304" pitchFamily="18" charset="0"/>
              </a:rPr>
              <a:t>タンゴがかなり踊れるようになりました</a:t>
            </a:r>
            <a:r>
              <a:rPr lang="vi-VN" altLang="en-US" sz="2400" dirty="0">
                <a:ea typeface="Yu Mincho" panose="02020400000000000000" pitchFamily="18" charset="-128"/>
                <a:cs typeface="Times New Roman" panose="02020603050405020304" pitchFamily="18" charset="0"/>
              </a:rPr>
              <a:t>。</a:t>
            </a:r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C2DE9EC4-DF72-AE48-8544-934AD6928F5F}"/>
              </a:ext>
            </a:extLst>
          </p:cNvPr>
          <p:cNvSpPr/>
          <p:nvPr/>
        </p:nvSpPr>
        <p:spPr>
          <a:xfrm>
            <a:off x="-26130" y="1816125"/>
            <a:ext cx="8857589" cy="2435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457200" fontAlgn="base">
              <a:lnSpc>
                <a:spcPct val="150000"/>
              </a:lnSpc>
            </a:pPr>
            <a:r>
              <a:rPr lang="vi-VN" altLang="en-US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5. Vì ốm đi một chút nên đã có thể mặc được áo quần size nhỏ.</a:t>
            </a:r>
          </a:p>
          <a:p>
            <a:pPr indent="457200" fontAlgn="base">
              <a:lnSpc>
                <a:spcPct val="150000"/>
              </a:lnSpc>
            </a:pPr>
            <a:r>
              <a:rPr lang="ja-JP" altLang="en-US" sz="2400">
                <a:ea typeface="Yu Mincho" panose="02020400000000000000" pitchFamily="18" charset="-128"/>
                <a:cs typeface="Times New Roman" panose="02020603050405020304" pitchFamily="18" charset="0"/>
              </a:rPr>
              <a:t>少しやせましたから、小さいサイズの服が着られるようになりました</a:t>
            </a:r>
            <a:r>
              <a:rPr lang="vi-VN" altLang="en-US" sz="2400" dirty="0">
                <a:ea typeface="Yu Mincho" panose="02020400000000000000" pitchFamily="18" charset="-128"/>
                <a:cs typeface="Times New Roman" panose="02020603050405020304" pitchFamily="18" charset="0"/>
              </a:rPr>
              <a:t>。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F4E96FF-F3F3-554B-964F-1F005E7628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0563" y="1815368"/>
            <a:ext cx="3328125" cy="23529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91C4FB6-D5AB-984D-8ACD-8767BB726A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9445" y="4262318"/>
            <a:ext cx="3943228" cy="243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681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本冊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4D34902-16D2-DE4B-A8D9-FBA432E774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6069" y="3780264"/>
            <a:ext cx="5804359" cy="260833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2E1442A-22FA-6047-8880-EBFBC9DBD3CC}"/>
              </a:ext>
            </a:extLst>
          </p:cNvPr>
          <p:cNvSpPr txBox="1"/>
          <p:nvPr/>
        </p:nvSpPr>
        <p:spPr>
          <a:xfrm>
            <a:off x="579864" y="1969740"/>
            <a:ext cx="797312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A: </a:t>
            </a:r>
            <a:r>
              <a:rPr lang="en-US" sz="2000" dirty="0">
                <a:latin typeface="Yu Mincho" panose="02020400000000000000" pitchFamily="18" charset="-128"/>
                <a:ea typeface="Yu Mincho" panose="02020400000000000000" pitchFamily="18" charset="-128"/>
              </a:rPr>
              <a:t>B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 さん、日本の生活にはもう慣れましたか。</a:t>
            </a:r>
            <a:endParaRPr lang="en-US" sz="2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B:</a:t>
            </a:r>
            <a:r>
              <a:rPr lang="ja-JP" altLang="en-US" sz="2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 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はい、少し慣れました。日本へ来た時は　</a:t>
            </a:r>
            <a:r>
              <a:rPr lang="ja-JP" altLang="en-US" sz="2000" u="sng">
                <a:latin typeface="Yu Mincho" panose="02020400000000000000" pitchFamily="18" charset="-128"/>
                <a:ea typeface="Yu Mincho" panose="02020400000000000000" pitchFamily="18" charset="-128"/>
              </a:rPr>
              <a:t>ドラマの日本語が全然聞き取れませんでした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が、今は</a:t>
            </a:r>
            <a:r>
              <a:rPr lang="ja-JP" altLang="en-US" sz="2000" u="sng">
                <a:latin typeface="Yu Mincho" panose="02020400000000000000" pitchFamily="18" charset="-128"/>
                <a:ea typeface="Yu Mincho" panose="02020400000000000000" pitchFamily="18" charset="-128"/>
              </a:rPr>
              <a:t>少し聞き取れる</a:t>
            </a:r>
            <a:r>
              <a:rPr lang="ja-JP" altLang="en-US" sz="2000"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ようになりました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。</a:t>
            </a:r>
            <a:endParaRPr lang="en-US" sz="2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A:</a:t>
            </a:r>
            <a:r>
              <a:rPr lang="ja-JP" altLang="en-US" sz="2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 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そうですか。それはよかったですね。</a:t>
            </a:r>
            <a:endParaRPr lang="en-US" sz="2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910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本冊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5DC5972-8F15-DB49-B816-1607BEBC57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191" y="2468604"/>
            <a:ext cx="5003800" cy="180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2786E89B-1344-8545-B4D5-194106F5A6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15085" y="2339221"/>
            <a:ext cx="5003800" cy="1803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1A2E97BD-5BD5-0345-A0C4-0DBBB4B260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4191" y="4874984"/>
            <a:ext cx="5003800" cy="1803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D7EBCC01-4F30-4247-9352-59DC96490E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39826" y="4874984"/>
            <a:ext cx="50038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648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やってみよう</a:t>
            </a:r>
            <a:endParaRPr lang="en-US" sz="6000" b="1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Rectangle: Rounded Corners 17">
            <a:extLst>
              <a:ext uri="{FF2B5EF4-FFF2-40B4-BE49-F238E27FC236}">
                <a16:creationId xmlns:a16="http://schemas.microsoft.com/office/drawing/2014/main" xmlns="" id="{4ED67096-8E73-7247-99FC-DF922AC599CF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: Rounded Corners 18">
            <a:extLst>
              <a:ext uri="{FF2B5EF4-FFF2-40B4-BE49-F238E27FC236}">
                <a16:creationId xmlns:a16="http://schemas.microsoft.com/office/drawing/2014/main" xmlns="" id="{8D5B164A-134E-0346-A75C-8A523CCC138B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1</a:t>
            </a:r>
            <a:r>
              <a:rPr lang="vi-VN" altLang="ja-JP" sz="4000" b="1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4</a:t>
            </a:r>
            <a:endParaRPr lang="en-US" altLang="ja-JP" sz="4000" b="1" cap="none" spc="0" dirty="0">
              <a:ln w="0"/>
              <a:solidFill>
                <a:schemeClr val="tx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4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xmlns="" id="{DDA3A3C1-DA04-B943-98F0-43215E8B7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80F9398-7BE3-1C49-845A-1B97A33D6F49}"/>
              </a:ext>
            </a:extLst>
          </p:cNvPr>
          <p:cNvSpPr txBox="1"/>
          <p:nvPr/>
        </p:nvSpPr>
        <p:spPr>
          <a:xfrm>
            <a:off x="588956" y="2089401"/>
            <a:ext cx="3212739" cy="9700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ja-JP" sz="2000" dirty="0">
                <a:latin typeface="Yu Mincho" panose="02020400000000000000" pitchFamily="18" charset="-128"/>
                <a:ea typeface="Yu Mincho" panose="02020400000000000000" pitchFamily="18" charset="-128"/>
              </a:rPr>
              <a:t>1 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ホセさん</a:t>
            </a:r>
            <a:r>
              <a:rPr lang="vi-VN" altLang="ja-JP" dirty="0"/>
              <a:t>______________</a:t>
            </a:r>
            <a:endParaRPr lang="en-US" altLang="ja-JP" dirty="0"/>
          </a:p>
          <a:p>
            <a:pPr>
              <a:lnSpc>
                <a:spcPct val="150000"/>
              </a:lnSpc>
            </a:pPr>
            <a:r>
              <a:rPr lang="vi-VN" altLang="ja-JP" dirty="0"/>
              <a:t>2 </a:t>
            </a: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トムさん</a:t>
            </a:r>
            <a:r>
              <a:rPr lang="vi-VN" altLang="ja-JP" dirty="0"/>
              <a:t>______________</a:t>
            </a:r>
            <a:endParaRPr lang="en-US" dirty="0"/>
          </a:p>
        </p:txBody>
      </p:sp>
      <p:sp>
        <p:nvSpPr>
          <p:cNvPr id="3" name="Alternate Process 2">
            <a:extLst>
              <a:ext uri="{FF2B5EF4-FFF2-40B4-BE49-F238E27FC236}">
                <a16:creationId xmlns:a16="http://schemas.microsoft.com/office/drawing/2014/main" xmlns="" id="{3B745430-9945-634E-88D3-A494113045A9}"/>
              </a:ext>
            </a:extLst>
          </p:cNvPr>
          <p:cNvSpPr/>
          <p:nvPr/>
        </p:nvSpPr>
        <p:spPr>
          <a:xfrm>
            <a:off x="4116742" y="2048919"/>
            <a:ext cx="8042932" cy="2260737"/>
          </a:xfrm>
          <a:prstGeom prst="flowChartAlternateProcess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4DD5545-BBBE-0B4A-BBB8-2D9EB26311E7}"/>
              </a:ext>
            </a:extLst>
          </p:cNvPr>
          <p:cNvSpPr txBox="1"/>
          <p:nvPr/>
        </p:nvSpPr>
        <p:spPr>
          <a:xfrm>
            <a:off x="4729616" y="2359560"/>
            <a:ext cx="14702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a.  </a:t>
            </a:r>
            <a:r>
              <a:rPr lang="ja-JP" altLang="en-US" sz="2400"/>
              <a:t>出身地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6DB972B-1DCE-B84B-8AF0-DDFE508079C4}"/>
              </a:ext>
            </a:extLst>
          </p:cNvPr>
          <p:cNvSpPr txBox="1"/>
          <p:nvPr/>
        </p:nvSpPr>
        <p:spPr>
          <a:xfrm>
            <a:off x="6513440" y="234959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b. </a:t>
            </a:r>
            <a:r>
              <a:rPr lang="ja-JP" altLang="en-US" sz="2400"/>
              <a:t>趣味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CD203C6-AA43-FA4F-84D4-93F7F6F006B3}"/>
              </a:ext>
            </a:extLst>
          </p:cNvPr>
          <p:cNvSpPr txBox="1"/>
          <p:nvPr/>
        </p:nvSpPr>
        <p:spPr>
          <a:xfrm>
            <a:off x="7746631" y="2341256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c. </a:t>
            </a:r>
            <a:r>
              <a:rPr lang="ja-JP" altLang="en-US" sz="2400"/>
              <a:t>休みの日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1E49CE2-3380-8148-B730-16831A745E0B}"/>
              </a:ext>
            </a:extLst>
          </p:cNvPr>
          <p:cNvSpPr txBox="1"/>
          <p:nvPr/>
        </p:nvSpPr>
        <p:spPr>
          <a:xfrm>
            <a:off x="9377869" y="2287182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d. </a:t>
            </a:r>
            <a:r>
              <a:rPr lang="ja-JP" altLang="en-US" sz="2400"/>
              <a:t>住んでいるところ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BDEAD3B-BCEC-EA47-A2F9-86849486062E}"/>
              </a:ext>
            </a:extLst>
          </p:cNvPr>
          <p:cNvSpPr txBox="1"/>
          <p:nvPr/>
        </p:nvSpPr>
        <p:spPr>
          <a:xfrm>
            <a:off x="4757360" y="3334666"/>
            <a:ext cx="2021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altLang="ja-JP" dirty="0"/>
              <a:t>e</a:t>
            </a:r>
            <a:r>
              <a:rPr lang="vi-VN" altLang="ja-JP" sz="2400" dirty="0"/>
              <a:t>. </a:t>
            </a:r>
            <a:r>
              <a:rPr lang="ja-JP" altLang="en-US" sz="2400"/>
              <a:t>日本の生活</a:t>
            </a:r>
            <a:endParaRPr 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F9ABEE4-76E1-A140-9737-703AC8F5F7DC}"/>
              </a:ext>
            </a:extLst>
          </p:cNvPr>
          <p:cNvSpPr txBox="1"/>
          <p:nvPr/>
        </p:nvSpPr>
        <p:spPr>
          <a:xfrm>
            <a:off x="7446102" y="3318660"/>
            <a:ext cx="32095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altLang="ja-JP" sz="2400" dirty="0"/>
              <a:t>f. </a:t>
            </a:r>
            <a:r>
              <a:rPr lang="ja-JP" altLang="en-US" sz="2400"/>
              <a:t>これからしたいこと</a:t>
            </a:r>
            <a:endParaRPr lang="en-US" sz="2400" dirty="0"/>
          </a:p>
        </p:txBody>
      </p:sp>
      <p:pic>
        <p:nvPicPr>
          <p:cNvPr id="17" name="14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048363" y="59836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39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164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２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.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 新しい友達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F3FBCB21-21A3-467C-83F5-9CB79FD40E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91" y="1984680"/>
            <a:ext cx="5555172" cy="436475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07DBCF86-B327-4FA9-A906-3524991B2C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017" y="1798167"/>
            <a:ext cx="5949792" cy="455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53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2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xmlns="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13</a:t>
            </a:r>
            <a:endParaRPr lang="en-US" altLang="ja-JP" sz="4000" b="1" cap="none" spc="0" dirty="0">
              <a:ln w="0"/>
              <a:solidFill>
                <a:schemeClr val="tx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xmlns="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841D8A2-6A72-1846-A3EA-D099A63523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63900" y="2040673"/>
            <a:ext cx="4800600" cy="37205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AF9EE20-C3C0-8046-864B-96F1A471215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58361" y="2040673"/>
            <a:ext cx="5087430" cy="3720516"/>
          </a:xfrm>
          <a:prstGeom prst="rect">
            <a:avLst/>
          </a:prstGeom>
        </p:spPr>
      </p:pic>
      <p:pic>
        <p:nvPicPr>
          <p:cNvPr id="2" name="13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120519" y="604857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27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4" y="186526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vi-VN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~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なる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64CCC8A9-A090-C148-8483-99E5849DC514}"/>
              </a:ext>
            </a:extLst>
          </p:cNvPr>
          <p:cNvSpPr/>
          <p:nvPr/>
        </p:nvSpPr>
        <p:spPr>
          <a:xfrm>
            <a:off x="422985" y="2916593"/>
            <a:ext cx="3282213" cy="193429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6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なる</a:t>
            </a:r>
            <a:endParaRPr lang="en-US" sz="6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NtMotoyaKyotai" pitchFamily="18" charset="-128"/>
              <a:ea typeface="NtMotoyaKyotai" pitchFamily="18" charset="-128"/>
              <a:cs typeface="Tahoma" pitchFamily="34" charset="0"/>
            </a:endParaRPr>
          </a:p>
        </p:txBody>
      </p:sp>
      <p:sp>
        <p:nvSpPr>
          <p:cNvPr id="16" name="Oval Callout 15">
            <a:extLst>
              <a:ext uri="{FF2B5EF4-FFF2-40B4-BE49-F238E27FC236}">
                <a16:creationId xmlns:a16="http://schemas.microsoft.com/office/drawing/2014/main" xmlns="" id="{B0EE93A4-DBC3-C24D-B8D1-1EAFA3B66EAA}"/>
              </a:ext>
            </a:extLst>
          </p:cNvPr>
          <p:cNvSpPr/>
          <p:nvPr/>
        </p:nvSpPr>
        <p:spPr>
          <a:xfrm rot="469884">
            <a:off x="5422163" y="2226146"/>
            <a:ext cx="5904957" cy="2691135"/>
          </a:xfrm>
          <a:prstGeom prst="wedgeEllipseCallout">
            <a:avLst>
              <a:gd name="adj1" fmla="val -76616"/>
              <a:gd name="adj2" fmla="val 31216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thái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sang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thái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702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223557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FF0000"/>
              </a:solidFill>
              <a:latin typeface="NtMotoyaKyotai" pitchFamily="18" charset="-128"/>
              <a:ea typeface="NtMotoyaKyotai" pitchFamily="18" charset="-128"/>
              <a:cs typeface="Tahoma" pitchFamily="34" charset="0"/>
            </a:endParaRPr>
          </a:p>
          <a:p>
            <a:pPr algn="ctr"/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Tahoma" pitchFamily="34" charset="0"/>
              </a:rPr>
              <a:t>～ようになる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  <a:cs typeface="Tahoma" pitchFamily="34" charset="0"/>
            </a:endParaRPr>
          </a:p>
          <a:p>
            <a:pPr algn="ctr"/>
            <a:endParaRPr lang="en-US" sz="6000" b="1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08703443-6DD3-DE46-BEED-AE2F95C4E8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3186113"/>
            <a:ext cx="4683125" cy="5232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暗く　なりました。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85CC097A-F5B1-7449-9061-06F2A463A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8000" y="3186114"/>
            <a:ext cx="1955800" cy="5232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暗いです。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5C2F266C-7E0A-3343-B0EA-1073CDFBAD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2951" y="4114800"/>
            <a:ext cx="4683125" cy="5232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元気に　なりました。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1F8F30FC-4A65-1B48-8F9B-A4FF648E2F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1339" y="4114801"/>
            <a:ext cx="1954212" cy="5232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元気です。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48A2E347-A630-C548-B995-C5B6E5576A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2476" y="5091113"/>
            <a:ext cx="4683125" cy="5232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病気に　なりました。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90F66F24-D4D8-5A44-BF28-A2A3EB1A29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8000" y="5091114"/>
            <a:ext cx="1955800" cy="5232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病気です。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39077BB1-2B0D-1F47-8A02-E18E3DF62D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2476" y="6019801"/>
            <a:ext cx="4683125" cy="523220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話せるように　なりました。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ED9DB3E3-0E05-AF40-B695-4650D337AD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0863" y="6019801"/>
            <a:ext cx="1954212" cy="523220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話せます。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2" name="Striped Right Arrow 21">
            <a:extLst>
              <a:ext uri="{FF2B5EF4-FFF2-40B4-BE49-F238E27FC236}">
                <a16:creationId xmlns:a16="http://schemas.microsoft.com/office/drawing/2014/main" xmlns="" id="{CFA1B0E6-D306-2647-BCBE-277B71B81FCB}"/>
              </a:ext>
            </a:extLst>
          </p:cNvPr>
          <p:cNvSpPr/>
          <p:nvPr/>
        </p:nvSpPr>
        <p:spPr>
          <a:xfrm>
            <a:off x="3938555" y="4368796"/>
            <a:ext cx="1976596" cy="874031"/>
          </a:xfrm>
          <a:prstGeom prst="striped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i="1" dirty="0"/>
              <a:t>…</a:t>
            </a:r>
            <a:r>
              <a:rPr lang="en-US" sz="2400" i="1" dirty="0" err="1"/>
              <a:t>trở</a:t>
            </a:r>
            <a:r>
              <a:rPr lang="en-US" sz="2400" i="1" dirty="0"/>
              <a:t> </a:t>
            </a:r>
            <a:r>
              <a:rPr lang="en-US" sz="2400" i="1" dirty="0" err="1"/>
              <a:t>nên</a:t>
            </a:r>
            <a:endParaRPr lang="en-US" sz="2400" i="1" dirty="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2902B0AC-54E7-EB4D-A7E5-EEA80F2354BB}"/>
              </a:ext>
            </a:extLst>
          </p:cNvPr>
          <p:cNvSpPr/>
          <p:nvPr/>
        </p:nvSpPr>
        <p:spPr>
          <a:xfrm>
            <a:off x="3168584" y="1742334"/>
            <a:ext cx="4611596" cy="1246304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CÂU THỂ HIỆN </a:t>
            </a:r>
          </a:p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 THAY ĐỔI TRẠNG THÁI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ĐỘNG TỪ</a:t>
            </a:r>
          </a:p>
        </p:txBody>
      </p:sp>
    </p:spTree>
    <p:extLst>
      <p:ext uri="{BB962C8B-B14F-4D97-AF65-F5344CB8AC3E}">
        <p14:creationId xmlns:p14="http://schemas.microsoft.com/office/powerpoint/2010/main" val="219643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1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6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0" grpId="1" animBg="1"/>
      <p:bldP spid="21" grpId="0" animBg="1"/>
      <p:bldP spid="22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b="1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C56CF2FB-5CFC-4F4A-81F4-597D0B6B61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469" y="613317"/>
            <a:ext cx="2196962" cy="736568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6F56782D-44C4-9142-9C02-9D8B086BF843}"/>
              </a:ext>
            </a:extLst>
          </p:cNvPr>
          <p:cNvSpPr/>
          <p:nvPr/>
        </p:nvSpPr>
        <p:spPr>
          <a:xfrm>
            <a:off x="1895707" y="2225349"/>
            <a:ext cx="8028877" cy="333911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6000" dirty="0">
                <a:solidFill>
                  <a:schemeClr val="tx1"/>
                </a:solidFill>
              </a:rPr>
              <a:t>KHẲNG ĐỊNH </a:t>
            </a:r>
          </a:p>
          <a:p>
            <a:pPr algn="ctr">
              <a:defRPr/>
            </a:pPr>
            <a:r>
              <a:rPr lang="en-US" sz="6000" i="1" dirty="0">
                <a:solidFill>
                  <a:schemeClr val="tx1"/>
                </a:solidFill>
              </a:rPr>
              <a:t>(</a:t>
            </a:r>
            <a:r>
              <a:rPr lang="en-US" sz="6000" i="1" dirty="0" err="1">
                <a:solidFill>
                  <a:schemeClr val="tx1"/>
                </a:solidFill>
              </a:rPr>
              <a:t>Đã</a:t>
            </a:r>
            <a:r>
              <a:rPr lang="en-US" sz="6000" i="1" dirty="0">
                <a:solidFill>
                  <a:schemeClr val="tx1"/>
                </a:solidFill>
              </a:rPr>
              <a:t> </a:t>
            </a:r>
            <a:r>
              <a:rPr lang="en-US" sz="6000" i="1" dirty="0" err="1">
                <a:solidFill>
                  <a:schemeClr val="tx1"/>
                </a:solidFill>
              </a:rPr>
              <a:t>trở</a:t>
            </a:r>
            <a:r>
              <a:rPr lang="en-US" sz="6000" i="1" dirty="0">
                <a:solidFill>
                  <a:schemeClr val="tx1"/>
                </a:solidFill>
              </a:rPr>
              <a:t> </a:t>
            </a:r>
            <a:r>
              <a:rPr lang="en-US" sz="6000" i="1" dirty="0" err="1">
                <a:solidFill>
                  <a:schemeClr val="tx1"/>
                </a:solidFill>
              </a:rPr>
              <a:t>nên</a:t>
            </a:r>
            <a:r>
              <a:rPr lang="en-US" sz="6000" i="1" dirty="0">
                <a:solidFill>
                  <a:schemeClr val="tx1"/>
                </a:solidFill>
              </a:rPr>
              <a:t> …</a:t>
            </a:r>
          </a:p>
          <a:p>
            <a:pPr algn="ctr">
              <a:defRPr/>
            </a:pPr>
            <a:r>
              <a:rPr lang="en-US" sz="6000" i="1" dirty="0" err="1">
                <a:solidFill>
                  <a:schemeClr val="tx1"/>
                </a:solidFill>
              </a:rPr>
              <a:t>Đã</a:t>
            </a:r>
            <a:r>
              <a:rPr lang="en-US" sz="6000" i="1" dirty="0">
                <a:solidFill>
                  <a:schemeClr val="tx1"/>
                </a:solidFill>
              </a:rPr>
              <a:t> </a:t>
            </a:r>
            <a:r>
              <a:rPr lang="en-US" sz="6000" i="1" dirty="0" err="1">
                <a:solidFill>
                  <a:schemeClr val="tx1"/>
                </a:solidFill>
              </a:rPr>
              <a:t>có</a:t>
            </a:r>
            <a:r>
              <a:rPr lang="en-US" sz="6000" i="1" dirty="0">
                <a:solidFill>
                  <a:schemeClr val="tx1"/>
                </a:solidFill>
              </a:rPr>
              <a:t> </a:t>
            </a:r>
            <a:r>
              <a:rPr lang="en-US" sz="6000" i="1" dirty="0" err="1">
                <a:solidFill>
                  <a:schemeClr val="tx1"/>
                </a:solidFill>
              </a:rPr>
              <a:t>thể</a:t>
            </a:r>
            <a:r>
              <a:rPr lang="en-US" sz="6000" i="1" dirty="0">
                <a:solidFill>
                  <a:schemeClr val="tx1"/>
                </a:solidFill>
              </a:rPr>
              <a:t>…)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5349070A-2BB9-CF49-810B-459E621FD2FE}"/>
              </a:ext>
            </a:extLst>
          </p:cNvPr>
          <p:cNvSpPr/>
          <p:nvPr/>
        </p:nvSpPr>
        <p:spPr>
          <a:xfrm>
            <a:off x="2556004" y="338092"/>
            <a:ext cx="864852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Ｖる＋ようになりました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19441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b="1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C56CF2FB-5CFC-4F4A-81F4-597D0B6B61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469" y="613317"/>
            <a:ext cx="2196962" cy="736568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80389791-5CAF-0E40-9203-FDD0B970F938}"/>
              </a:ext>
            </a:extLst>
          </p:cNvPr>
          <p:cNvSpPr/>
          <p:nvPr/>
        </p:nvSpPr>
        <p:spPr>
          <a:xfrm>
            <a:off x="1555130" y="1797823"/>
            <a:ext cx="9649395" cy="233927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214313" indent="-214313">
              <a:buFont typeface="Arial" pitchFamily="34" charset="0"/>
              <a:buChar char="•"/>
              <a:defRPr/>
            </a:pPr>
            <a:r>
              <a:rPr lang="en-US" sz="3200" i="1" dirty="0" err="1">
                <a:solidFill>
                  <a:schemeClr val="tx1"/>
                </a:solidFill>
              </a:rPr>
              <a:t>Động</a:t>
            </a:r>
            <a:r>
              <a:rPr lang="en-US" sz="3200" i="1" dirty="0">
                <a:solidFill>
                  <a:schemeClr val="tx1"/>
                </a:solidFill>
              </a:rPr>
              <a:t> </a:t>
            </a:r>
            <a:r>
              <a:rPr lang="en-US" sz="3200" i="1" dirty="0" err="1">
                <a:solidFill>
                  <a:schemeClr val="tx1"/>
                </a:solidFill>
              </a:rPr>
              <a:t>từ</a:t>
            </a:r>
            <a:r>
              <a:rPr lang="en-US" sz="3200" i="1" dirty="0">
                <a:solidFill>
                  <a:schemeClr val="tx1"/>
                </a:solidFill>
              </a:rPr>
              <a:t> </a:t>
            </a:r>
            <a:r>
              <a:rPr lang="en-US" sz="3200" i="1" dirty="0" err="1">
                <a:solidFill>
                  <a:schemeClr val="tx1"/>
                </a:solidFill>
              </a:rPr>
              <a:t>dạng</a:t>
            </a:r>
            <a:r>
              <a:rPr lang="en-US" sz="3200" i="1" dirty="0">
                <a:solidFill>
                  <a:schemeClr val="tx1"/>
                </a:solidFill>
              </a:rPr>
              <a:t> </a:t>
            </a:r>
            <a:r>
              <a:rPr lang="en-US" sz="3200" i="1" dirty="0" err="1">
                <a:solidFill>
                  <a:schemeClr val="tx1"/>
                </a:solidFill>
              </a:rPr>
              <a:t>khả</a:t>
            </a:r>
            <a:r>
              <a:rPr lang="en-US" sz="3200" i="1" dirty="0">
                <a:solidFill>
                  <a:schemeClr val="tx1"/>
                </a:solidFill>
              </a:rPr>
              <a:t> </a:t>
            </a:r>
            <a:r>
              <a:rPr lang="en-US" sz="3200" i="1" dirty="0" err="1">
                <a:solidFill>
                  <a:schemeClr val="tx1"/>
                </a:solidFill>
              </a:rPr>
              <a:t>năng</a:t>
            </a:r>
            <a:r>
              <a:rPr lang="en-US" sz="3200" i="1" dirty="0">
                <a:solidFill>
                  <a:schemeClr val="tx1"/>
                </a:solidFill>
              </a:rPr>
              <a:t> </a:t>
            </a:r>
            <a:r>
              <a:rPr lang="ja-JP" altLang="en-US" sz="3200" i="1" dirty="0">
                <a:solidFill>
                  <a:schemeClr val="tx1"/>
                </a:solidFill>
                <a:latin typeface="NtMotoyaKyotai" pitchFamily="18" charset="-128"/>
                <a:ea typeface="NtMotoyaKyotai" pitchFamily="18" charset="-128"/>
              </a:rPr>
              <a:t>（</a:t>
            </a:r>
            <a:r>
              <a:rPr lang="ja-JP" altLang="en-US" sz="3200" i="1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かのうけい）</a:t>
            </a:r>
            <a:endParaRPr lang="en-US" sz="3200" i="1" dirty="0">
              <a:solidFill>
                <a:schemeClr val="tx1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marL="214313" indent="-214313">
              <a:buFont typeface="Arial" pitchFamily="34" charset="0"/>
              <a:buChar char="•"/>
              <a:defRPr/>
            </a:pPr>
            <a:r>
              <a:rPr lang="en-US" sz="3200" i="1" dirty="0" err="1">
                <a:solidFill>
                  <a:schemeClr val="tx1"/>
                </a:solidFill>
              </a:rPr>
              <a:t>Động</a:t>
            </a:r>
            <a:r>
              <a:rPr lang="en-US" sz="3200" i="1" dirty="0">
                <a:solidFill>
                  <a:schemeClr val="tx1"/>
                </a:solidFill>
              </a:rPr>
              <a:t> </a:t>
            </a:r>
            <a:r>
              <a:rPr lang="en-US" sz="3200" i="1" dirty="0" err="1">
                <a:solidFill>
                  <a:schemeClr val="tx1"/>
                </a:solidFill>
              </a:rPr>
              <a:t>từ</a:t>
            </a:r>
            <a:r>
              <a:rPr lang="en-US" sz="3200" i="1" dirty="0">
                <a:solidFill>
                  <a:schemeClr val="tx1"/>
                </a:solidFill>
              </a:rPr>
              <a:t> </a:t>
            </a:r>
            <a:r>
              <a:rPr lang="en-US" sz="3200" i="1" dirty="0" err="1">
                <a:solidFill>
                  <a:schemeClr val="tx1"/>
                </a:solidFill>
              </a:rPr>
              <a:t>vô</a:t>
            </a:r>
            <a:r>
              <a:rPr lang="en-US" sz="3200" i="1" dirty="0">
                <a:solidFill>
                  <a:schemeClr val="tx1"/>
                </a:solidFill>
              </a:rPr>
              <a:t> </a:t>
            </a:r>
            <a:r>
              <a:rPr lang="en-US" sz="3200" i="1" dirty="0" err="1">
                <a:solidFill>
                  <a:schemeClr val="tx1"/>
                </a:solidFill>
              </a:rPr>
              <a:t>ý</a:t>
            </a:r>
            <a:r>
              <a:rPr lang="en-US" sz="3200" i="1" dirty="0">
                <a:solidFill>
                  <a:schemeClr val="tx1"/>
                </a:solidFill>
              </a:rPr>
              <a:t> </a:t>
            </a:r>
            <a:r>
              <a:rPr lang="en-US" sz="3200" i="1" dirty="0" err="1">
                <a:solidFill>
                  <a:schemeClr val="tx1"/>
                </a:solidFill>
              </a:rPr>
              <a:t>chí</a:t>
            </a:r>
            <a:r>
              <a:rPr lang="ja-JP" altLang="en-US" sz="3200" i="1">
                <a:solidFill>
                  <a:schemeClr val="tx1"/>
                </a:solidFill>
                <a:latin typeface="NtMotoyaKyotai" pitchFamily="18" charset="-128"/>
                <a:ea typeface="NtMotoyaKyotai" pitchFamily="18" charset="-128"/>
              </a:rPr>
              <a:t>（</a:t>
            </a:r>
            <a:r>
              <a:rPr lang="ja-JP" altLang="en-US" sz="3200" i="1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なる、わかる、できる、なれる</a:t>
            </a:r>
            <a:r>
              <a:rPr lang="en-US" altLang="ja-JP" sz="3200" i="1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…</a:t>
            </a:r>
            <a:r>
              <a:rPr lang="ja-JP" altLang="en-US" sz="3200" i="1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）</a:t>
            </a:r>
            <a:endParaRPr lang="en-US" altLang="ja-JP" sz="3200" i="1" dirty="0">
              <a:solidFill>
                <a:schemeClr val="tx1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marL="214313" indent="-214313">
              <a:buFont typeface="Arial" pitchFamily="34" charset="0"/>
              <a:buChar char="•"/>
              <a:defRPr/>
            </a:pPr>
            <a:r>
              <a:rPr lang="en-US" sz="3200" i="1" dirty="0" err="1">
                <a:solidFill>
                  <a:schemeClr val="tx1"/>
                </a:solidFill>
              </a:rPr>
              <a:t>Tự</a:t>
            </a:r>
            <a:r>
              <a:rPr lang="en-US" sz="3200" i="1" dirty="0">
                <a:solidFill>
                  <a:schemeClr val="tx1"/>
                </a:solidFill>
              </a:rPr>
              <a:t> </a:t>
            </a:r>
            <a:r>
              <a:rPr lang="en-US" sz="3200" i="1" dirty="0" err="1">
                <a:solidFill>
                  <a:schemeClr val="tx1"/>
                </a:solidFill>
              </a:rPr>
              <a:t>động</a:t>
            </a:r>
            <a:r>
              <a:rPr lang="en-US" sz="3200" i="1" dirty="0">
                <a:solidFill>
                  <a:schemeClr val="tx1"/>
                </a:solidFill>
              </a:rPr>
              <a:t> </a:t>
            </a:r>
            <a:r>
              <a:rPr lang="en-US" sz="3200" i="1" dirty="0" err="1">
                <a:solidFill>
                  <a:schemeClr val="tx1"/>
                </a:solidFill>
              </a:rPr>
              <a:t>từ</a:t>
            </a:r>
            <a:endParaRPr lang="en-US" sz="3200" i="1" dirty="0">
              <a:solidFill>
                <a:schemeClr val="tx1"/>
              </a:solidFill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xmlns="" id="{1F55CE5F-6808-5145-8E37-64D554FE7246}"/>
              </a:ext>
            </a:extLst>
          </p:cNvPr>
          <p:cNvSpPr/>
          <p:nvPr/>
        </p:nvSpPr>
        <p:spPr>
          <a:xfrm>
            <a:off x="1555131" y="4516376"/>
            <a:ext cx="9406517" cy="207387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214313" indent="-214313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ja-JP" altLang="en-US" sz="3600" i="1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なりました：</a:t>
            </a:r>
            <a:r>
              <a:rPr lang="en-US" sz="3600" i="1" dirty="0" err="1">
                <a:solidFill>
                  <a:schemeClr val="tx1"/>
                </a:solidFill>
              </a:rPr>
              <a:t>Thể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hiện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trạng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thái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của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hiện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tại</a:t>
            </a:r>
            <a:endParaRPr lang="en-US" sz="3600" i="1" dirty="0">
              <a:solidFill>
                <a:schemeClr val="tx1"/>
              </a:solidFill>
              <a:latin typeface="NtMotoyaKyotai" pitchFamily="18" charset="-128"/>
              <a:ea typeface="NtMotoyaKyotai" pitchFamily="18" charset="-128"/>
            </a:endParaRPr>
          </a:p>
          <a:p>
            <a:pPr marL="214313" indent="-214313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ja-JP" altLang="en-US" sz="3600" i="1" dirty="0">
                <a:solidFill>
                  <a:schemeClr val="tx1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なります</a:t>
            </a:r>
            <a:r>
              <a:rPr lang="ja-JP" altLang="en-US" sz="3600" i="1" dirty="0">
                <a:solidFill>
                  <a:schemeClr val="tx1"/>
                </a:solidFill>
                <a:latin typeface="NtMotoyaKyotai" pitchFamily="18" charset="-128"/>
                <a:ea typeface="NtMotoyaKyotai" pitchFamily="18" charset="-128"/>
              </a:rPr>
              <a:t>：</a:t>
            </a:r>
            <a:r>
              <a:rPr lang="en-US" sz="3600" i="1" dirty="0" err="1">
                <a:solidFill>
                  <a:schemeClr val="tx1"/>
                </a:solidFill>
              </a:rPr>
              <a:t>Thể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hiện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trạng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thái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của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tương</a:t>
            </a:r>
            <a:r>
              <a:rPr lang="en-US" sz="3600" i="1" dirty="0">
                <a:solidFill>
                  <a:schemeClr val="tx1"/>
                </a:solidFill>
              </a:rPr>
              <a:t> </a:t>
            </a:r>
            <a:r>
              <a:rPr lang="en-US" sz="3600" i="1" dirty="0" err="1">
                <a:solidFill>
                  <a:schemeClr val="tx1"/>
                </a:solidFill>
              </a:rPr>
              <a:t>lai</a:t>
            </a:r>
            <a:endParaRPr lang="en-US" sz="3600" i="1" dirty="0">
              <a:solidFill>
                <a:schemeClr val="tx1"/>
              </a:solidFill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5349070A-2BB9-CF49-810B-459E621FD2FE}"/>
              </a:ext>
            </a:extLst>
          </p:cNvPr>
          <p:cNvSpPr/>
          <p:nvPr/>
        </p:nvSpPr>
        <p:spPr>
          <a:xfrm>
            <a:off x="2556004" y="338092"/>
            <a:ext cx="864852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Ｖる＋ようになりました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61140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Ｖる＋ようになりました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489ACB1F-5A53-0642-8616-0693E7CEF7D2}"/>
              </a:ext>
            </a:extLst>
          </p:cNvPr>
          <p:cNvGrpSpPr/>
          <p:nvPr/>
        </p:nvGrpSpPr>
        <p:grpSpPr>
          <a:xfrm>
            <a:off x="1540329" y="1929161"/>
            <a:ext cx="8930666" cy="4346129"/>
            <a:chOff x="1002784" y="1352550"/>
            <a:chExt cx="7064891" cy="380761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012461A6-AB88-E94B-A044-26DC95048A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2400" y="1352550"/>
              <a:ext cx="3044428" cy="369332"/>
            </a:xfrm>
            <a:prstGeom prst="rect">
              <a:avLst/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ja-JP" altLang="en-US" dirty="0">
                  <a:latin typeface="NtMotoyaKyotai" pitchFamily="18" charset="-128"/>
                  <a:ea typeface="NtMotoyaKyotai" pitchFamily="18" charset="-128"/>
                </a:rPr>
                <a:t>日本語の新聞が　読めます。</a:t>
              </a:r>
              <a:endParaRPr lang="en-US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CC64F12E-A3D2-7345-8DB2-C020351550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97918" y="1940718"/>
              <a:ext cx="5626894" cy="415498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ja-JP" altLang="en-US" sz="2100" dirty="0">
                  <a:latin typeface="NtMotoyaKyotai" pitchFamily="18" charset="-128"/>
                  <a:ea typeface="NtMotoyaKyotai" pitchFamily="18" charset="-128"/>
                </a:rPr>
                <a:t>日本語の新聞が　読めるように　なりました。</a:t>
              </a:r>
              <a:endParaRPr lang="en-US" sz="21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2D0CEF76-4357-A04F-8847-2393B0CAC0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0427" y="2726791"/>
              <a:ext cx="1966913" cy="300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350">
                  <a:solidFill>
                    <a:schemeClr val="bg1"/>
                  </a:solidFill>
                  <a:cs typeface="Arial" panose="020B0604020202020204" pitchFamily="34" charset="0"/>
                </a:rPr>
                <a:t>Ăn được Sashimi.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835E275A-A888-BF4F-8CF8-C4BEA5BA44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56421" y="2698217"/>
              <a:ext cx="2721769" cy="369332"/>
            </a:xfrm>
            <a:prstGeom prst="rect">
              <a:avLst/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ja-JP" altLang="en-US" dirty="0">
                  <a:latin typeface="NtMotoyaKyotai" pitchFamily="18" charset="-128"/>
                  <a:ea typeface="NtMotoyaKyotai" pitchFamily="18" charset="-128"/>
                </a:rPr>
                <a:t>サシミが　食べられます。</a:t>
              </a:r>
              <a:endParaRPr lang="en-US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46FC2FD7-9131-7944-8A7E-E5A06534E8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3883" y="3286385"/>
              <a:ext cx="5543550" cy="415498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ja-JP" altLang="en-US" sz="2100" dirty="0">
                  <a:latin typeface="NtMotoyaKyotai" pitchFamily="18" charset="-128"/>
                  <a:ea typeface="NtMotoyaKyotai" pitchFamily="18" charset="-128"/>
                </a:rPr>
                <a:t>サシミが　食べられるように　なりました。</a:t>
              </a:r>
              <a:endParaRPr lang="en-US" sz="21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C66A5D58-8C02-8F40-B03C-F0764F0C5B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0428" y="4201715"/>
              <a:ext cx="2213372" cy="300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350">
                  <a:solidFill>
                    <a:schemeClr val="bg1"/>
                  </a:solidFill>
                  <a:cs typeface="Arial" panose="020B0604020202020204" pitchFamily="34" charset="0"/>
                </a:rPr>
                <a:t>Hiểu bài giảng tiếng Anh.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4C954AEB-7C84-FC40-94CF-7C9229357D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6662" y="4171950"/>
              <a:ext cx="3515915" cy="369332"/>
            </a:xfrm>
            <a:prstGeom prst="rect">
              <a:avLst/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ja-JP" altLang="en-US" dirty="0">
                  <a:latin typeface="NtMotoyaKyotai" pitchFamily="18" charset="-128"/>
                  <a:ea typeface="NtMotoyaKyotai" pitchFamily="18" charset="-128"/>
                </a:rPr>
                <a:t>英語の　こうぎが　分かります。</a:t>
              </a:r>
              <a:endParaRPr lang="en-US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DA525F03-05AD-FF43-A102-667C55A080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97919" y="4689871"/>
              <a:ext cx="5669756" cy="415498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ja-JP" altLang="en-US" sz="2100" dirty="0">
                  <a:latin typeface="NtMotoyaKyotai" pitchFamily="18" charset="-128"/>
                  <a:ea typeface="NtMotoyaKyotai" pitchFamily="18" charset="-128"/>
                </a:rPr>
                <a:t>英語のこうぎが　分かるように　なりました。</a:t>
              </a:r>
              <a:endParaRPr lang="en-US" sz="21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xmlns="" id="{8490AA3F-221C-2840-90DB-73B18FB410E6}"/>
                </a:ext>
              </a:extLst>
            </p:cNvPr>
            <p:cNvSpPr/>
            <p:nvPr/>
          </p:nvSpPr>
          <p:spPr>
            <a:xfrm>
              <a:off x="4492227" y="1885950"/>
              <a:ext cx="3371850" cy="525065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/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xmlns="" id="{F651BDAB-EFC5-4048-8EF9-B8FFAC75D399}"/>
                </a:ext>
              </a:extLst>
            </p:cNvPr>
            <p:cNvSpPr/>
            <p:nvPr/>
          </p:nvSpPr>
          <p:spPr>
            <a:xfrm>
              <a:off x="3863577" y="3230426"/>
              <a:ext cx="4000500" cy="525066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/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xmlns="" id="{ACD83853-724A-FC40-8CFA-F6030DC3FE9A}"/>
                </a:ext>
              </a:extLst>
            </p:cNvPr>
            <p:cNvSpPr/>
            <p:nvPr/>
          </p:nvSpPr>
          <p:spPr>
            <a:xfrm>
              <a:off x="4492227" y="4635102"/>
              <a:ext cx="3371850" cy="525066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/>
            </a:p>
          </p:txBody>
        </p:sp>
        <p:sp>
          <p:nvSpPr>
            <p:cNvPr id="24" name="Striped Right Arrow 23">
              <a:extLst>
                <a:ext uri="{FF2B5EF4-FFF2-40B4-BE49-F238E27FC236}">
                  <a16:creationId xmlns:a16="http://schemas.microsoft.com/office/drawing/2014/main" xmlns="" id="{9AC4F4DB-C4B2-D946-A92A-1AB2741CB13A}"/>
                </a:ext>
              </a:extLst>
            </p:cNvPr>
            <p:cNvSpPr/>
            <p:nvPr/>
          </p:nvSpPr>
          <p:spPr>
            <a:xfrm rot="415298">
              <a:off x="1002784" y="4455444"/>
              <a:ext cx="1371132" cy="496490"/>
            </a:xfrm>
            <a:prstGeom prst="stripedRightArrow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500" i="1" dirty="0"/>
                <a:t>…</a:t>
              </a:r>
              <a:r>
                <a:rPr lang="en-US" sz="1500" i="1" dirty="0" err="1"/>
                <a:t>trở</a:t>
              </a:r>
              <a:r>
                <a:rPr lang="en-US" sz="1500" i="1" dirty="0"/>
                <a:t> </a:t>
              </a:r>
              <a:r>
                <a:rPr lang="en-US" sz="1500" i="1" dirty="0" err="1"/>
                <a:t>nên</a:t>
              </a:r>
              <a:endParaRPr lang="en-US" sz="1500" i="1" dirty="0"/>
            </a:p>
          </p:txBody>
        </p:sp>
        <p:sp>
          <p:nvSpPr>
            <p:cNvPr id="25" name="Striped Right Arrow 24">
              <a:extLst>
                <a:ext uri="{FF2B5EF4-FFF2-40B4-BE49-F238E27FC236}">
                  <a16:creationId xmlns:a16="http://schemas.microsoft.com/office/drawing/2014/main" xmlns="" id="{D5DC8290-9387-0045-AEF4-75C0A4EC24E5}"/>
                </a:ext>
              </a:extLst>
            </p:cNvPr>
            <p:cNvSpPr/>
            <p:nvPr/>
          </p:nvSpPr>
          <p:spPr>
            <a:xfrm rot="484342">
              <a:off x="1223572" y="1577792"/>
              <a:ext cx="1178323" cy="496490"/>
            </a:xfrm>
            <a:prstGeom prst="stripedRightArrow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500" i="1" dirty="0"/>
                <a:t>…</a:t>
              </a:r>
              <a:r>
                <a:rPr lang="en-US" sz="1500" i="1" dirty="0" err="1"/>
                <a:t>trở</a:t>
              </a:r>
              <a:r>
                <a:rPr lang="en-US" sz="1500" i="1" dirty="0"/>
                <a:t> </a:t>
              </a:r>
              <a:r>
                <a:rPr lang="en-US" sz="1500" i="1" dirty="0" err="1"/>
                <a:t>nên</a:t>
              </a:r>
              <a:endParaRPr lang="en-US" sz="1500" i="1" dirty="0"/>
            </a:p>
          </p:txBody>
        </p:sp>
        <p:sp>
          <p:nvSpPr>
            <p:cNvPr id="26" name="Striped Right Arrow 25">
              <a:extLst>
                <a:ext uri="{FF2B5EF4-FFF2-40B4-BE49-F238E27FC236}">
                  <a16:creationId xmlns:a16="http://schemas.microsoft.com/office/drawing/2014/main" xmlns="" id="{5D09F34C-743E-2D4E-AFEC-34D2CC5246D1}"/>
                </a:ext>
              </a:extLst>
            </p:cNvPr>
            <p:cNvSpPr/>
            <p:nvPr/>
          </p:nvSpPr>
          <p:spPr>
            <a:xfrm rot="415298">
              <a:off x="1192359" y="2965326"/>
              <a:ext cx="1208347" cy="496490"/>
            </a:xfrm>
            <a:prstGeom prst="stripedRightArrow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500" i="1" dirty="0"/>
                <a:t>…</a:t>
              </a:r>
              <a:r>
                <a:rPr lang="en-US" sz="1500" i="1" dirty="0" err="1"/>
                <a:t>trở</a:t>
              </a:r>
              <a:r>
                <a:rPr lang="en-US" sz="1500" i="1" dirty="0"/>
                <a:t> </a:t>
              </a:r>
              <a:r>
                <a:rPr lang="en-US" sz="1500" i="1" dirty="0" err="1"/>
                <a:t>nên</a:t>
              </a:r>
              <a:endParaRPr lang="en-US" sz="15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185208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xmlns="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xmlns="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xmlns="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xmlns="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練習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xmlns="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D6C91AB-F33D-9B4D-A053-A350843C3EEB}"/>
              </a:ext>
            </a:extLst>
          </p:cNvPr>
          <p:cNvSpPr txBox="1"/>
          <p:nvPr/>
        </p:nvSpPr>
        <p:spPr>
          <a:xfrm>
            <a:off x="224191" y="4251351"/>
            <a:ext cx="8146242" cy="17590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32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   2. </a:t>
            </a:r>
            <a:r>
              <a:rPr lang="vi-VN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Cuối cùng tôi cũng đã đi được xe đạp.</a:t>
            </a:r>
            <a:endParaRPr lang="en-US" sz="2800" dirty="0"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ja-JP" sz="36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ja-JP" sz="2400" dirty="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やっと、自転車に乗れるようになりました。</a:t>
            </a:r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46F2E295-C09C-A540-9FD7-A99A65666A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021" y="1846903"/>
            <a:ext cx="3441669" cy="240444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F55EDB70-63C6-1649-8578-2EB3DE8CF7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0434" y="3992137"/>
            <a:ext cx="3420124" cy="27438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93AEC551-648C-5D43-900B-EEEFAFC15775}"/>
              </a:ext>
            </a:extLst>
          </p:cNvPr>
          <p:cNvSpPr/>
          <p:nvPr/>
        </p:nvSpPr>
        <p:spPr>
          <a:xfrm>
            <a:off x="4170556" y="1964891"/>
            <a:ext cx="7875235" cy="1768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28600">
              <a:lnSpc>
                <a:spcPct val="115000"/>
              </a:lnSpc>
            </a:pPr>
            <a:r>
              <a:rPr lang="en-US" sz="20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1. </a:t>
            </a:r>
            <a:r>
              <a:rPr lang="vi-VN" sz="24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Sau khi vào đại học FPT, tôi đã trở nên có thể nói tiếng Nhật.</a:t>
            </a:r>
            <a:endParaRPr lang="en-US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ＦＰＴ大学に入ってから、日本語が 話せるようになりました。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064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669</Words>
  <Application>Microsoft Office PowerPoint</Application>
  <PresentationFormat>Widescreen</PresentationFormat>
  <Paragraphs>82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NtMotoyaKyotai</vt:lpstr>
      <vt:lpstr>Yu Mincho</vt:lpstr>
      <vt:lpstr>游ゴシック</vt:lpstr>
      <vt:lpstr>游明朝</vt:lpstr>
      <vt:lpstr>Arial</vt:lpstr>
      <vt:lpstr>Calibri</vt:lpstr>
      <vt:lpstr>Calibri Light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Annhien168</cp:lastModifiedBy>
  <cp:revision>26</cp:revision>
  <dcterms:created xsi:type="dcterms:W3CDTF">2021-07-24T06:32:28Z</dcterms:created>
  <dcterms:modified xsi:type="dcterms:W3CDTF">2021-07-30T15:24:27Z</dcterms:modified>
</cp:coreProperties>
</file>

<file path=docProps/thumbnail.jpeg>
</file>